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c808e644c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0c808e644c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0c808e644c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0c808e644c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0c808e644c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0c808e644c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0c774746f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0c774746f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c774746f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0c774746f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0c774746f4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0c774746f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0c774746f4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0c774746f4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c808e64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c808e64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c808e644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c808e644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c808e644c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0c808e644c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c808e644c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c808e644c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5513" y="242888"/>
            <a:ext cx="4752975" cy="465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/>
        </p:nvSpPr>
        <p:spPr>
          <a:xfrm>
            <a:off x="770025" y="4533325"/>
            <a:ext cx="7203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41" name="Google Shape;141;p22"/>
          <p:cNvSpPr txBox="1"/>
          <p:nvPr/>
        </p:nvSpPr>
        <p:spPr>
          <a:xfrm>
            <a:off x="0" y="0"/>
            <a:ext cx="94440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      Ja hem resolt el problema!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644600" y="1302250"/>
            <a:ext cx="23148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A = 1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B = 2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C = 3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D = 4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3270150" y="1387125"/>
            <a:ext cx="26037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E = 5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F = 6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G = 7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H = 8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5974150" y="1466275"/>
            <a:ext cx="35715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Parells - N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6059775" y="2451475"/>
            <a:ext cx="3384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Senars</a:t>
            </a:r>
            <a:r>
              <a:rPr lang="ca" sz="5200">
                <a:solidFill>
                  <a:schemeClr val="dk1"/>
                </a:solidFill>
              </a:rPr>
              <a:t> - B</a:t>
            </a:r>
            <a:endParaRPr sz="5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/>
          <p:nvPr>
            <p:ph type="ctrTitle"/>
          </p:nvPr>
        </p:nvSpPr>
        <p:spPr>
          <a:xfrm>
            <a:off x="311700" y="506925"/>
            <a:ext cx="8520600" cy="101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4800">
                <a:solidFill>
                  <a:srgbClr val="FF0000"/>
                </a:solidFill>
              </a:rPr>
              <a:t>Senar + Senar = Parell</a:t>
            </a:r>
            <a:endParaRPr sz="4800">
              <a:solidFill>
                <a:srgbClr val="FF0000"/>
              </a:solidFill>
            </a:endParaRPr>
          </a:p>
        </p:txBody>
      </p:sp>
      <p:sp>
        <p:nvSpPr>
          <p:cNvPr id="151" name="Google Shape;151;p23"/>
          <p:cNvSpPr txBox="1"/>
          <p:nvPr>
            <p:ph idx="1" type="subTitle"/>
          </p:nvPr>
        </p:nvSpPr>
        <p:spPr>
          <a:xfrm>
            <a:off x="311700" y="16798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ca" sz="5200">
                <a:solidFill>
                  <a:srgbClr val="FF0000"/>
                </a:solidFill>
              </a:rPr>
              <a:t>Parell</a:t>
            </a:r>
            <a:r>
              <a:rPr lang="ca" sz="5200">
                <a:solidFill>
                  <a:srgbClr val="FF0000"/>
                </a:solidFill>
              </a:rPr>
              <a:t> + Parell = Parell</a:t>
            </a:r>
            <a:endParaRPr sz="5200">
              <a:solidFill>
                <a:srgbClr val="FF0000"/>
              </a:solidFill>
            </a:endParaRPr>
          </a:p>
        </p:txBody>
      </p:sp>
      <p:sp>
        <p:nvSpPr>
          <p:cNvPr id="152" name="Google Shape;152;p23"/>
          <p:cNvSpPr txBox="1"/>
          <p:nvPr>
            <p:ph idx="1" type="subTitle"/>
          </p:nvPr>
        </p:nvSpPr>
        <p:spPr>
          <a:xfrm>
            <a:off x="311700" y="26560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rgbClr val="0000FF"/>
                </a:solidFill>
              </a:rPr>
              <a:t>Senar</a:t>
            </a:r>
            <a:r>
              <a:rPr lang="ca" sz="5200">
                <a:solidFill>
                  <a:srgbClr val="0000FF"/>
                </a:solidFill>
              </a:rPr>
              <a:t> + Parell = Senar</a:t>
            </a:r>
            <a:endParaRPr sz="5200">
              <a:solidFill>
                <a:srgbClr val="0000FF"/>
              </a:solidFill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396100" y="3632325"/>
            <a:ext cx="6942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4800">
                <a:solidFill>
                  <a:srgbClr val="0000FF"/>
                </a:solidFill>
              </a:rPr>
              <a:t>Parell</a:t>
            </a:r>
            <a:r>
              <a:rPr lang="ca" sz="4800">
                <a:solidFill>
                  <a:srgbClr val="0000FF"/>
                </a:solidFill>
              </a:rPr>
              <a:t> + Senar = Senar</a:t>
            </a:r>
            <a:endParaRPr sz="4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/>
          <p:nvPr/>
        </p:nvSpPr>
        <p:spPr>
          <a:xfrm>
            <a:off x="430525" y="3840650"/>
            <a:ext cx="72033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4300">
                <a:solidFill>
                  <a:srgbClr val="0000FF"/>
                </a:solidFill>
              </a:rPr>
              <a:t>F6 = 66  </a:t>
            </a:r>
            <a:endParaRPr sz="43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4300">
                <a:solidFill>
                  <a:srgbClr val="0000FF"/>
                </a:solidFill>
              </a:rPr>
              <a:t>Parell + parell = parell </a:t>
            </a:r>
            <a:endParaRPr sz="43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rgbClr val="FF0000"/>
                </a:solidFill>
              </a:rPr>
              <a:t>La casella F6 és negre</a:t>
            </a:r>
            <a:endParaRPr sz="5200">
              <a:solidFill>
                <a:srgbClr val="FF0000"/>
              </a:solidFill>
            </a:endParaRPr>
          </a:p>
        </p:txBody>
      </p:sp>
      <p:sp>
        <p:nvSpPr>
          <p:cNvPr id="159" name="Google Shape;159;p24"/>
          <p:cNvSpPr txBox="1"/>
          <p:nvPr/>
        </p:nvSpPr>
        <p:spPr>
          <a:xfrm>
            <a:off x="-150000" y="0"/>
            <a:ext cx="94440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  De quin color és….   </a:t>
            </a:r>
            <a:r>
              <a:rPr lang="ca" sz="5200">
                <a:solidFill>
                  <a:srgbClr val="FF0000"/>
                </a:solidFill>
              </a:rPr>
              <a:t>F6</a:t>
            </a:r>
            <a:endParaRPr sz="5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60" name="Google Shape;160;p24"/>
          <p:cNvSpPr txBox="1"/>
          <p:nvPr/>
        </p:nvSpPr>
        <p:spPr>
          <a:xfrm>
            <a:off x="644600" y="1302250"/>
            <a:ext cx="23148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1"/>
                </a:solidFill>
              </a:rPr>
              <a:t>A = 1</a:t>
            </a:r>
            <a:endParaRPr sz="3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1"/>
                </a:solidFill>
              </a:rPr>
              <a:t>B = 2</a:t>
            </a:r>
            <a:endParaRPr sz="3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1"/>
                </a:solidFill>
              </a:rPr>
              <a:t>C = 3</a:t>
            </a:r>
            <a:endParaRPr sz="3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700">
                <a:solidFill>
                  <a:schemeClr val="dk1"/>
                </a:solidFill>
              </a:rPr>
              <a:t>D = 4</a:t>
            </a:r>
            <a:endParaRPr sz="3700">
              <a:solidFill>
                <a:schemeClr val="dk1"/>
              </a:solidFill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3270150" y="1387125"/>
            <a:ext cx="26037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E = 5</a:t>
            </a:r>
            <a:endParaRPr sz="3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F = 6</a:t>
            </a:r>
            <a:endParaRPr sz="3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G = 7</a:t>
            </a:r>
            <a:endParaRPr sz="3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H = 8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5974150" y="1466275"/>
            <a:ext cx="35715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Parells - N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163" name="Google Shape;163;p24"/>
          <p:cNvSpPr txBox="1"/>
          <p:nvPr/>
        </p:nvSpPr>
        <p:spPr>
          <a:xfrm>
            <a:off x="6059775" y="2451475"/>
            <a:ext cx="3384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500">
                <a:solidFill>
                  <a:schemeClr val="dk1"/>
                </a:solidFill>
              </a:rPr>
              <a:t>Senars - B</a:t>
            </a:r>
            <a:endParaRPr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709700" y="674950"/>
            <a:ext cx="651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800">
                <a:solidFill>
                  <a:schemeClr val="dk2"/>
                </a:solidFill>
              </a:rPr>
              <a:t>1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1113" y="358625"/>
            <a:ext cx="4921775" cy="44262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488000" y="280332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a1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946075" y="280332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b1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488000" y="674950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a2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946075" y="91047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b2</a:t>
            </a:r>
            <a:endParaRPr sz="10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709700" y="674950"/>
            <a:ext cx="651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800">
                <a:solidFill>
                  <a:schemeClr val="dk2"/>
                </a:solidFill>
              </a:rPr>
              <a:t>1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1113" y="358625"/>
            <a:ext cx="4921775" cy="44262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488000" y="280332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1</a:t>
            </a:r>
            <a:r>
              <a:rPr lang="ca" sz="10000">
                <a:solidFill>
                  <a:srgbClr val="FF0000"/>
                </a:solidFill>
              </a:rPr>
              <a:t>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4946075" y="280332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2</a:t>
            </a:r>
            <a:r>
              <a:rPr lang="ca" sz="10000">
                <a:solidFill>
                  <a:srgbClr val="FF0000"/>
                </a:solidFill>
              </a:rPr>
              <a:t>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488000" y="674950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1</a:t>
            </a:r>
            <a:r>
              <a:rPr lang="ca" sz="10000">
                <a:solidFill>
                  <a:srgbClr val="FF0000"/>
                </a:solidFill>
              </a:rPr>
              <a:t>2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946075" y="910475"/>
            <a:ext cx="16851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2</a:t>
            </a:r>
            <a:r>
              <a:rPr lang="ca" sz="10000">
                <a:solidFill>
                  <a:srgbClr val="FF0000"/>
                </a:solidFill>
              </a:rPr>
              <a:t>2</a:t>
            </a:r>
            <a:endParaRPr sz="10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5825" y="0"/>
            <a:ext cx="5118750" cy="493165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2175825" y="333540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11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3891900" y="333540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2</a:t>
            </a:r>
            <a:r>
              <a:rPr lang="ca" sz="10000">
                <a:solidFill>
                  <a:srgbClr val="FF0000"/>
                </a:solidFill>
              </a:rPr>
              <a:t>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5607975" y="333540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3</a:t>
            </a:r>
            <a:r>
              <a:rPr lang="ca" sz="10000">
                <a:solidFill>
                  <a:srgbClr val="FF0000"/>
                </a:solidFill>
              </a:rPr>
              <a:t>1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2175825" y="170985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12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3862425" y="170985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22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5607975" y="170985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32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2175825" y="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13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3787350" y="0"/>
            <a:ext cx="18957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23</a:t>
            </a:r>
            <a:endParaRPr sz="10000">
              <a:solidFill>
                <a:srgbClr val="FF0000"/>
              </a:solidFill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5578500" y="0"/>
            <a:ext cx="16866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0000">
                <a:solidFill>
                  <a:srgbClr val="FF0000"/>
                </a:solidFill>
              </a:rPr>
              <a:t>33</a:t>
            </a:r>
            <a:endParaRPr sz="10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1425" y="0"/>
            <a:ext cx="5122325" cy="48241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2021425" y="3419700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11</a:t>
            </a:r>
            <a:endParaRPr sz="7500"/>
          </a:p>
        </p:txBody>
      </p:sp>
      <p:sp>
        <p:nvSpPr>
          <p:cNvPr id="95" name="Google Shape;95;p17"/>
          <p:cNvSpPr txBox="1"/>
          <p:nvPr/>
        </p:nvSpPr>
        <p:spPr>
          <a:xfrm>
            <a:off x="3330325" y="341970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2</a:t>
            </a:r>
            <a:r>
              <a:rPr lang="ca" sz="7500">
                <a:solidFill>
                  <a:srgbClr val="FF0000"/>
                </a:solidFill>
              </a:rPr>
              <a:t>1</a:t>
            </a:r>
            <a:endParaRPr/>
          </a:p>
        </p:txBody>
      </p:sp>
      <p:sp>
        <p:nvSpPr>
          <p:cNvPr id="96" name="Google Shape;96;p17"/>
          <p:cNvSpPr txBox="1"/>
          <p:nvPr/>
        </p:nvSpPr>
        <p:spPr>
          <a:xfrm>
            <a:off x="4572000" y="341970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3</a:t>
            </a:r>
            <a:r>
              <a:rPr lang="ca" sz="7500">
                <a:solidFill>
                  <a:srgbClr val="FF0000"/>
                </a:solidFill>
              </a:rPr>
              <a:t>1</a:t>
            </a:r>
            <a:endParaRPr/>
          </a:p>
        </p:txBody>
      </p:sp>
      <p:sp>
        <p:nvSpPr>
          <p:cNvPr id="97" name="Google Shape;97;p17"/>
          <p:cNvSpPr txBox="1"/>
          <p:nvPr/>
        </p:nvSpPr>
        <p:spPr>
          <a:xfrm>
            <a:off x="5825275" y="341970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4</a:t>
            </a:r>
            <a:r>
              <a:rPr lang="ca" sz="7500">
                <a:solidFill>
                  <a:srgbClr val="FF0000"/>
                </a:solidFill>
              </a:rPr>
              <a:t>1</a:t>
            </a:r>
            <a:endParaRPr/>
          </a:p>
        </p:txBody>
      </p:sp>
      <p:sp>
        <p:nvSpPr>
          <p:cNvPr id="98" name="Google Shape;98;p17"/>
          <p:cNvSpPr txBox="1"/>
          <p:nvPr/>
        </p:nvSpPr>
        <p:spPr>
          <a:xfrm>
            <a:off x="2021425" y="2330575"/>
            <a:ext cx="13089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12</a:t>
            </a:r>
            <a:r>
              <a:rPr lang="ca" sz="7500">
                <a:solidFill>
                  <a:srgbClr val="FF0000"/>
                </a:solidFill>
              </a:rPr>
              <a:t>1</a:t>
            </a:r>
            <a:endParaRPr sz="7500"/>
          </a:p>
        </p:txBody>
      </p:sp>
      <p:sp>
        <p:nvSpPr>
          <p:cNvPr id="99" name="Google Shape;99;p17"/>
          <p:cNvSpPr txBox="1"/>
          <p:nvPr/>
        </p:nvSpPr>
        <p:spPr>
          <a:xfrm>
            <a:off x="3263100" y="2330575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22</a:t>
            </a:r>
            <a:endParaRPr sz="7500"/>
          </a:p>
        </p:txBody>
      </p:sp>
      <p:sp>
        <p:nvSpPr>
          <p:cNvPr id="100" name="Google Shape;100;p17"/>
          <p:cNvSpPr txBox="1"/>
          <p:nvPr/>
        </p:nvSpPr>
        <p:spPr>
          <a:xfrm>
            <a:off x="4572000" y="2330575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32</a:t>
            </a:r>
            <a:endParaRPr sz="7500"/>
          </a:p>
        </p:txBody>
      </p:sp>
      <p:sp>
        <p:nvSpPr>
          <p:cNvPr id="101" name="Google Shape;101;p17"/>
          <p:cNvSpPr txBox="1"/>
          <p:nvPr/>
        </p:nvSpPr>
        <p:spPr>
          <a:xfrm>
            <a:off x="5920825" y="2330575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42</a:t>
            </a:r>
            <a:endParaRPr sz="7500"/>
          </a:p>
        </p:txBody>
      </p:sp>
      <p:sp>
        <p:nvSpPr>
          <p:cNvPr id="102" name="Google Shape;102;p17"/>
          <p:cNvSpPr txBox="1"/>
          <p:nvPr/>
        </p:nvSpPr>
        <p:spPr>
          <a:xfrm>
            <a:off x="2021425" y="991375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13</a:t>
            </a:r>
            <a:endParaRPr sz="7500"/>
          </a:p>
        </p:txBody>
      </p:sp>
      <p:sp>
        <p:nvSpPr>
          <p:cNvPr id="103" name="Google Shape;103;p17"/>
          <p:cNvSpPr txBox="1"/>
          <p:nvPr/>
        </p:nvSpPr>
        <p:spPr>
          <a:xfrm>
            <a:off x="3425875" y="991375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23</a:t>
            </a:r>
            <a:endParaRPr sz="7500"/>
          </a:p>
        </p:txBody>
      </p:sp>
      <p:sp>
        <p:nvSpPr>
          <p:cNvPr id="104" name="Google Shape;104;p17"/>
          <p:cNvSpPr txBox="1"/>
          <p:nvPr/>
        </p:nvSpPr>
        <p:spPr>
          <a:xfrm>
            <a:off x="4572000" y="991375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33</a:t>
            </a:r>
            <a:endParaRPr sz="7500"/>
          </a:p>
        </p:txBody>
      </p:sp>
      <p:sp>
        <p:nvSpPr>
          <p:cNvPr id="105" name="Google Shape;105;p17"/>
          <p:cNvSpPr txBox="1"/>
          <p:nvPr/>
        </p:nvSpPr>
        <p:spPr>
          <a:xfrm>
            <a:off x="5825275" y="991375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43</a:t>
            </a:r>
            <a:endParaRPr sz="7500"/>
          </a:p>
        </p:txBody>
      </p:sp>
      <p:sp>
        <p:nvSpPr>
          <p:cNvPr id="106" name="Google Shape;106;p17"/>
          <p:cNvSpPr txBox="1"/>
          <p:nvPr/>
        </p:nvSpPr>
        <p:spPr>
          <a:xfrm>
            <a:off x="2021425" y="0"/>
            <a:ext cx="13089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14</a:t>
            </a:r>
            <a:endParaRPr sz="7500"/>
          </a:p>
        </p:txBody>
      </p:sp>
      <p:sp>
        <p:nvSpPr>
          <p:cNvPr id="107" name="Google Shape;107;p17"/>
          <p:cNvSpPr txBox="1"/>
          <p:nvPr/>
        </p:nvSpPr>
        <p:spPr>
          <a:xfrm>
            <a:off x="3330325" y="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24</a:t>
            </a:r>
            <a:endParaRPr sz="7500"/>
          </a:p>
        </p:txBody>
      </p:sp>
      <p:sp>
        <p:nvSpPr>
          <p:cNvPr id="108" name="Google Shape;108;p17"/>
          <p:cNvSpPr txBox="1"/>
          <p:nvPr/>
        </p:nvSpPr>
        <p:spPr>
          <a:xfrm>
            <a:off x="4572000" y="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34</a:t>
            </a:r>
            <a:endParaRPr sz="7500"/>
          </a:p>
        </p:txBody>
      </p:sp>
      <p:sp>
        <p:nvSpPr>
          <p:cNvPr id="109" name="Google Shape;109;p17"/>
          <p:cNvSpPr txBox="1"/>
          <p:nvPr/>
        </p:nvSpPr>
        <p:spPr>
          <a:xfrm>
            <a:off x="5825275" y="0"/>
            <a:ext cx="15000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500">
                <a:solidFill>
                  <a:srgbClr val="FF0000"/>
                </a:solidFill>
              </a:rPr>
              <a:t>44</a:t>
            </a:r>
            <a:endParaRPr sz="7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ctrTitle"/>
          </p:nvPr>
        </p:nvSpPr>
        <p:spPr>
          <a:xfrm>
            <a:off x="736075" y="2255375"/>
            <a:ext cx="8520600" cy="86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Identifiques el patró?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type="ctrTitle"/>
          </p:nvPr>
        </p:nvSpPr>
        <p:spPr>
          <a:xfrm>
            <a:off x="770025" y="965250"/>
            <a:ext cx="8520600" cy="86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Identifiques el patró?</a:t>
            </a:r>
            <a:endParaRPr/>
          </a:p>
        </p:txBody>
      </p:sp>
      <p:sp>
        <p:nvSpPr>
          <p:cNvPr id="120" name="Google Shape;120;p19"/>
          <p:cNvSpPr txBox="1"/>
          <p:nvPr/>
        </p:nvSpPr>
        <p:spPr>
          <a:xfrm>
            <a:off x="627725" y="2019675"/>
            <a:ext cx="8052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 Pista 1: Senars i parells</a:t>
            </a:r>
            <a:endParaRPr sz="5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ctrTitle"/>
          </p:nvPr>
        </p:nvSpPr>
        <p:spPr>
          <a:xfrm>
            <a:off x="770025" y="965250"/>
            <a:ext cx="8520600" cy="86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Identifiques el patró?</a:t>
            </a:r>
            <a:endParaRPr/>
          </a:p>
        </p:txBody>
      </p:sp>
      <p:sp>
        <p:nvSpPr>
          <p:cNvPr id="126" name="Google Shape;126;p20"/>
          <p:cNvSpPr txBox="1"/>
          <p:nvPr/>
        </p:nvSpPr>
        <p:spPr>
          <a:xfrm>
            <a:off x="627725" y="2019675"/>
            <a:ext cx="8052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 Pista 1: Senars i parells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770025" y="3276500"/>
            <a:ext cx="73392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Pista 2: Suma de dígits</a:t>
            </a:r>
            <a:endParaRPr sz="5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ctrTitle"/>
          </p:nvPr>
        </p:nvSpPr>
        <p:spPr>
          <a:xfrm>
            <a:off x="770025" y="965250"/>
            <a:ext cx="8520600" cy="86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Identifiques el patró?</a:t>
            </a:r>
            <a:endParaRPr/>
          </a:p>
        </p:txBody>
      </p:sp>
      <p:sp>
        <p:nvSpPr>
          <p:cNvPr id="133" name="Google Shape;133;p21"/>
          <p:cNvSpPr txBox="1"/>
          <p:nvPr/>
        </p:nvSpPr>
        <p:spPr>
          <a:xfrm>
            <a:off x="627725" y="2019675"/>
            <a:ext cx="8052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 Pista 1: Senars i parells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770025" y="3276500"/>
            <a:ext cx="73392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Pista 2: Suma de dígits</a:t>
            </a:r>
            <a:endParaRPr sz="5200">
              <a:solidFill>
                <a:schemeClr val="dk1"/>
              </a:solidFill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770025" y="4533325"/>
            <a:ext cx="72033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Pista 3: 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Parells - Negres</a:t>
            </a:r>
            <a:endParaRPr sz="5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200">
                <a:solidFill>
                  <a:schemeClr val="dk1"/>
                </a:solidFill>
              </a:rPr>
              <a:t>Senars - Blanques</a:t>
            </a:r>
            <a:endParaRPr sz="5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